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70" r:id="rId7"/>
    <p:sldId id="269" r:id="rId8"/>
    <p:sldId id="258" r:id="rId9"/>
    <p:sldId id="259" r:id="rId10"/>
    <p:sldId id="260" r:id="rId11"/>
    <p:sldId id="262" r:id="rId12"/>
    <p:sldId id="271" r:id="rId13"/>
    <p:sldId id="272" r:id="rId14"/>
    <p:sldId id="263" r:id="rId1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1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F1A20A-87B6-4B93-A065-1F54F16F4F1B}" type="datetime1">
              <a:rPr lang="es-MX" smtClean="0"/>
              <a:t>03/05/2024</a:t>
            </a:fld>
            <a:endParaRPr lang="es-MX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s-MX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3F411D-3076-4E22-B0B7-0E7EDF97C3A0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s-MX" noProof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MX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MX" i="1">
                <a:latin typeface="Arial" pitchFamily="34" charset="0"/>
                <a:cs typeface="Arial" pitchFamily="34" charset="0"/>
              </a:rPr>
              <a:t>Para cambiar la imagen de esta diapositiva, selecciona la imagen y elimínala. A continuación, haz clic en el icono Imágenes en el marcador de posición para insertar tu propia imagen.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455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177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319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11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A4300609-8B9C-4070-B7B5-67923FE3C13C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imagen 2" descr="Marcador de posición vacío para agregar una imagen. Haz clic en el marcador de posición y seleccione la imagen que desees agregar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EF9C39-C1FA-4781-927D-EFAB48020D19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3D1BF0-811F-4241-926B-45ECA37F0197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C00698-7D60-4DEA-83B1-837A0E962C63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/>
              <a:t>‹Nº›</a:t>
            </a:fld>
            <a:endParaRPr lang="es-MX" noProof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9D9893-DD71-4135-9564-5070FF9C84E0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Haga clic para editar el estilo de subtítulo del patrón</a:t>
            </a:r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 noProof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7BB9D7-1FB9-4D98-A410-A705BB9F8F24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4A0687-DB70-434A-9930-E029EB415753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4788F2-A64A-4827-8F75-95009F23A2DC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7A97E-E945-4096-A8BD-52F97173246B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97C6DE-6AFA-4020-8304-E854F95B2AEA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2916F9-A89A-4388-96E2-94A78513E58E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MX" noProof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  <a:p>
            <a:pPr lvl="5" rtl="0"/>
            <a:r>
              <a:rPr lang="es-MX" noProof="0"/>
              <a:t>Sexto nivel</a:t>
            </a:r>
          </a:p>
          <a:p>
            <a:pPr lvl="6" rtl="0"/>
            <a:r>
              <a:rPr lang="es-MX" noProof="0"/>
              <a:t>Séptimo nivel</a:t>
            </a:r>
          </a:p>
          <a:p>
            <a:pPr lvl="7" rtl="0"/>
            <a:r>
              <a:rPr lang="es-MX" noProof="0"/>
              <a:t>Octavo nivel</a:t>
            </a:r>
          </a:p>
          <a:p>
            <a:pPr lvl="8" rtl="0"/>
            <a:r>
              <a:rPr lang="es-MX" noProof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D3249626-D2ED-464F-8FB7-21CA899C6708}" type="datetime1">
              <a:rPr lang="es-MX" noProof="0" smtClean="0"/>
              <a:t>03/05/2024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49382" y="2292094"/>
            <a:ext cx="6589568" cy="2219691"/>
          </a:xfrm>
        </p:spPr>
        <p:txBody>
          <a:bodyPr rtlCol="0" anchor="ctr"/>
          <a:lstStyle/>
          <a:p>
            <a:pPr rtl="0"/>
            <a:r>
              <a:rPr lang="es-MX" noProof="1"/>
              <a:t>RETROALIMENTACIÓN 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361950" y="4023803"/>
            <a:ext cx="5734050" cy="955565"/>
          </a:xfrm>
        </p:spPr>
        <p:txBody>
          <a:bodyPr rtlCol="0">
            <a:normAutofit/>
          </a:bodyPr>
          <a:lstStyle/>
          <a:p>
            <a:pPr rtl="0"/>
            <a:r>
              <a:rPr lang="es-MX" sz="2800" b="1" noProof="1">
                <a:latin typeface="Aptos SemiBold" panose="020F05020202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Autoevaluación  IC</a:t>
            </a:r>
          </a:p>
          <a:p>
            <a:pPr rtl="0"/>
            <a:r>
              <a:rPr lang="es-MX" sz="2800" b="1" noProof="1">
                <a:latin typeface="Aptos SemiBold" panose="020F05020202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SEAES</a:t>
            </a:r>
          </a:p>
        </p:txBody>
      </p:sp>
      <p:pic>
        <p:nvPicPr>
          <p:cNvPr id="4" name="Marcador de posición de imagen 3" descr="Libro abierto sobre una mesa, estantes de libros borrosos en segundo plan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EC85CE-8670-845E-D5D6-AB6F257E4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465" y="1411048"/>
            <a:ext cx="2773899" cy="102403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76" y="3639205"/>
            <a:ext cx="2030823" cy="20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s-MX" noProof="1" smtClean="0"/>
              <a:t>ACCIONES </a:t>
            </a:r>
            <a:r>
              <a:rPr lang="es-MX" noProof="1"/>
              <a:t>A IMPLEMENTAR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89286" y="1491318"/>
            <a:ext cx="4919472" cy="823912"/>
          </a:xfrm>
        </p:spPr>
        <p:txBody>
          <a:bodyPr rtlCol="0">
            <a:normAutofit/>
          </a:bodyPr>
          <a:lstStyle/>
          <a:p>
            <a:pPr algn="just" rtl="0"/>
            <a:r>
              <a:rPr lang="es-MX" sz="2200" noProof="1" smtClean="0"/>
              <a:t>Secretaria General/ Supervisión de Academias</a:t>
            </a:r>
            <a:endParaRPr lang="es-MX" sz="2200" noProof="1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89286" y="2315230"/>
            <a:ext cx="4919472" cy="3748088"/>
          </a:xfrm>
        </p:spPr>
        <p:txBody>
          <a:bodyPr rtlCol="0">
            <a:normAutofit/>
          </a:bodyPr>
          <a:lstStyle/>
          <a:p>
            <a:pPr algn="just" rtl="0"/>
            <a:r>
              <a:rPr lang="es-MX" noProof="1" smtClean="0"/>
              <a:t>Fortalecer en las academias el análisis de la pertinencia de los planes y programas de estudio (PyPE)</a:t>
            </a:r>
          </a:p>
          <a:p>
            <a:pPr algn="just"/>
            <a:r>
              <a:rPr lang="es-MX" noProof="1" smtClean="0"/>
              <a:t>Mejorar el proceso de evaluación docente, para promover un sistema de promoción y estímulo.</a:t>
            </a:r>
            <a:endParaRPr lang="es-MX" noProof="1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28868" y="1600200"/>
            <a:ext cx="4919472" cy="823912"/>
          </a:xfrm>
        </p:spPr>
        <p:txBody>
          <a:bodyPr rtlCol="0">
            <a:normAutofit fontScale="92500" lnSpcReduction="20000"/>
          </a:bodyPr>
          <a:lstStyle/>
          <a:p>
            <a:pPr algn="just" rtl="0"/>
            <a:r>
              <a:rPr lang="es-MX" noProof="1" smtClean="0"/>
              <a:t>Secretaría General/ Dirección de Superación Académica e Intercambio Interinstitucional</a:t>
            </a:r>
            <a:endParaRPr lang="es-MX" noProof="1"/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28868" y="2424112"/>
            <a:ext cx="4919472" cy="3748088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es-MX" noProof="1" smtClean="0"/>
              <a:t>Metodología para detectar las necesidades reales de capacitación. (competencias generales institucionales vs competencias especificas del profesor)</a:t>
            </a:r>
          </a:p>
          <a:p>
            <a:pPr algn="just" rtl="0"/>
            <a:r>
              <a:rPr lang="es-MX" noProof="1" smtClean="0"/>
              <a:t>Revisar que los mecanismos e instrumentos de seguimiento de egresados ofrezcan información para actualizar los PyPE.</a:t>
            </a:r>
          </a:p>
          <a:p>
            <a:pPr algn="just" rtl="0"/>
            <a:r>
              <a:rPr lang="es-MX" noProof="1" smtClean="0"/>
              <a:t>Detectar en balance entre los cursos ofertados, para identificar la formación en el carácter general institucional y el carácter de especialización disciplinar.</a:t>
            </a:r>
          </a:p>
          <a:p>
            <a:pPr algn="just" rtl="0"/>
            <a:endParaRPr lang="es-MX" noProof="1" smtClean="0"/>
          </a:p>
          <a:p>
            <a:pPr rtl="0"/>
            <a:endParaRPr lang="es-MX" noProof="1" smtClean="0"/>
          </a:p>
        </p:txBody>
      </p:sp>
    </p:spTree>
    <p:extLst>
      <p:ext uri="{BB962C8B-B14F-4D97-AF65-F5344CB8AC3E}">
        <p14:creationId xmlns:p14="http://schemas.microsoft.com/office/powerpoint/2010/main" val="20773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079" y="128752"/>
            <a:ext cx="9980682" cy="1096962"/>
          </a:xfrm>
        </p:spPr>
        <p:txBody>
          <a:bodyPr rtlCol="0"/>
          <a:lstStyle/>
          <a:p>
            <a:pPr algn="ctr"/>
            <a:r>
              <a:rPr lang="es-MX" dirty="0"/>
              <a:t>ACCIONES A </a:t>
            </a:r>
            <a:r>
              <a:rPr lang="es-MX" dirty="0" smtClean="0"/>
              <a:t>IMPLEMENTAR/GENERALES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644109" y="1981228"/>
            <a:ext cx="88392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Visualizar la evaluación institucional, con participación sistematizada, dialógica e incluyente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Cultura de diálogos continuos, de negociación y de colaboración entre la comunidad escolar.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Proceso bidireccional y de retroalimentación para la resolución de conflictos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algn="r"/>
            <a:r>
              <a:rPr lang="es-MX" sz="4400" dirty="0" smtClean="0">
                <a:latin typeface="Brush Script MT" panose="03060802040406070304" pitchFamily="66" charset="0"/>
              </a:rPr>
              <a:t>Gracias por su asistencia</a:t>
            </a:r>
            <a:endParaRPr lang="es-MX" sz="4400" dirty="0" smtClean="0">
              <a:latin typeface="Brush Script MT" panose="030608020404060703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4900" y="445232"/>
            <a:ext cx="4145973" cy="727930"/>
          </a:xfrm>
        </p:spPr>
        <p:txBody>
          <a:bodyPr rtlCol="0"/>
          <a:lstStyle/>
          <a:p>
            <a:pPr rtl="0"/>
            <a:r>
              <a:rPr lang="es-MX" noProof="1"/>
              <a:t>AUTOEVALUACION IC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0E9134-3E7E-B909-15C7-D561E329C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900" y="1753795"/>
            <a:ext cx="2061703" cy="21714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9217A5-F50F-703F-E42C-DA9506F80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416" y="1353862"/>
            <a:ext cx="3934690" cy="51427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B56C56-268F-4679-22DA-D21E53E4D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4221" y="3925246"/>
            <a:ext cx="2080340" cy="21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35032-85C2-8116-AE4F-CD0CE19F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0" y="246261"/>
            <a:ext cx="11027257" cy="96997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600" dirty="0" smtClean="0"/>
              <a:t>AMBITOS Y CRITERIOS  </a:t>
            </a:r>
            <a:r>
              <a:rPr lang="es-MX" sz="3600" dirty="0"/>
              <a:t>DE EVALUACIÓN Y MEJORA CONTINUA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BE699-48E7-8D74-7394-0000757E1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50" y="1881352"/>
            <a:ext cx="3622060" cy="40625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2000" b="1" dirty="0" smtClean="0"/>
              <a:t>AMBITO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De las instituciones de educación superior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De la formación profesional de los estudiantes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De la profesionalización de la docencia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De los programas educativos de licenciatura.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De los programas de investigación y posgrado.</a:t>
            </a:r>
          </a:p>
          <a:p>
            <a:pPr marL="457200" indent="-457200">
              <a:buFont typeface="+mj-lt"/>
              <a:buAutoNum type="arabicPeriod"/>
            </a:pPr>
            <a:endParaRPr lang="es-MX" sz="20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2B55F8-1176-6223-DB16-84A5DC7D2B88}"/>
              </a:ext>
            </a:extLst>
          </p:cNvPr>
          <p:cNvSpPr txBox="1">
            <a:spLocks/>
          </p:cNvSpPr>
          <p:nvPr/>
        </p:nvSpPr>
        <p:spPr>
          <a:xfrm>
            <a:off x="7741756" y="1881352"/>
            <a:ext cx="3449034" cy="391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700" b="1" dirty="0" smtClean="0"/>
              <a:t>CRITERIOS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 smtClean="0"/>
              <a:t>Compromiso </a:t>
            </a:r>
            <a:r>
              <a:rPr lang="es-MX" sz="2000" dirty="0"/>
              <a:t>con la responsabilidad social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Equidad social y de género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Inclusión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Excelencia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Vanguardia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Innovación social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/>
              <a:t>Interculturalidad</a:t>
            </a:r>
          </a:p>
        </p:txBody>
      </p:sp>
      <p:sp>
        <p:nvSpPr>
          <p:cNvPr id="5" name="Flecha derecha 4"/>
          <p:cNvSpPr/>
          <p:nvPr/>
        </p:nvSpPr>
        <p:spPr>
          <a:xfrm rot="20016934">
            <a:off x="4492855" y="3149779"/>
            <a:ext cx="2911366" cy="1028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TRANSVERSALIDAD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99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03F0-FEF3-7A70-F6F1-15D89F7B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-MX"/>
              <a:t>ENTREGABLES 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FC8441-7CF6-62AC-DCD0-79A68C277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30"/>
          <a:stretch/>
        </p:blipFill>
        <p:spPr>
          <a:xfrm>
            <a:off x="907200" y="1492470"/>
            <a:ext cx="4114429" cy="424618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5604E-F9A7-96A2-3CDB-93EB1CC9D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761" y="1984443"/>
            <a:ext cx="5809163" cy="4192520"/>
          </a:xfrm>
        </p:spPr>
        <p:txBody>
          <a:bodyPr>
            <a:normAutofit/>
          </a:bodyPr>
          <a:lstStyle/>
          <a:p>
            <a:pPr algn="just"/>
            <a:r>
              <a:rPr lang="es-MX" sz="2200" dirty="0"/>
              <a:t>Un reporte para documentar los ejercicios de evaluación  y los avances en la mejora continua, con un máximo de 150 páginas institucional.</a:t>
            </a:r>
          </a:p>
          <a:p>
            <a:pPr algn="just"/>
            <a:r>
              <a:rPr lang="es-MX" sz="2200" dirty="0" smtClean="0"/>
              <a:t>Anexo </a:t>
            </a:r>
            <a:r>
              <a:rPr lang="es-MX" sz="2200" dirty="0"/>
              <a:t>1.- Indicadores de la institución</a:t>
            </a:r>
          </a:p>
          <a:p>
            <a:pPr algn="just"/>
            <a:r>
              <a:rPr lang="es-MX" sz="2200" dirty="0"/>
              <a:t>Anexo 2.- Indicadores básicos del SEAES</a:t>
            </a:r>
          </a:p>
          <a:p>
            <a:pPr algn="just"/>
            <a:r>
              <a:rPr lang="es-MX" sz="2200" dirty="0"/>
              <a:t>Anexo 3.-  Buenas prácticas documentadas </a:t>
            </a:r>
          </a:p>
          <a:p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13087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104" y="263236"/>
            <a:ext cx="10449791" cy="715962"/>
          </a:xfrm>
        </p:spPr>
        <p:txBody>
          <a:bodyPr rtlCol="0"/>
          <a:lstStyle/>
          <a:p>
            <a:pPr rtl="0"/>
            <a:r>
              <a:rPr lang="es-MX" noProof="1"/>
              <a:t>RETROALIMENTACIÓN DE LA COORDINACION DEL SEAES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941C07-82A4-A296-60F7-7C463868C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57" y="945455"/>
            <a:ext cx="4139307" cy="56493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D211544-E4B9-FD03-7ACC-B190BFDABF1F}"/>
              </a:ext>
            </a:extLst>
          </p:cNvPr>
          <p:cNvSpPr txBox="1"/>
          <p:nvPr/>
        </p:nvSpPr>
        <p:spPr>
          <a:xfrm>
            <a:off x="4546023" y="1532603"/>
            <a:ext cx="6542392" cy="475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PAUTAS:</a:t>
            </a:r>
          </a:p>
          <a:p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</a:rPr>
              <a:t>Primera: </a:t>
            </a:r>
            <a:r>
              <a:rPr lang="es-MX" dirty="0"/>
              <a:t>Estructuras, Estrategias y Mecanismos de evaluación y mejora continua integral.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</a:rPr>
              <a:t>Segunda: </a:t>
            </a:r>
            <a:r>
              <a:rPr lang="es-MX" dirty="0"/>
              <a:t>Funcionamiento de las Estructuras, Estrategias y Mecanismos identificados.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</a:rPr>
              <a:t>Tercera: </a:t>
            </a:r>
            <a:r>
              <a:rPr lang="es-MX" dirty="0"/>
              <a:t>Análisis  de los Procesos de Evaluación y Mejora Continua en cada uno de los ámbitos en función de los criterios transversales.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</a:rPr>
              <a:t>Cuarta:  </a:t>
            </a:r>
            <a:r>
              <a:rPr lang="es-MX" dirty="0"/>
              <a:t>Sobre la información soporte.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70C0"/>
                </a:solidFill>
              </a:rPr>
              <a:t>Quinta: </a:t>
            </a:r>
            <a:r>
              <a:rPr lang="es-MX" dirty="0"/>
              <a:t>Conclusiones </a:t>
            </a:r>
            <a:r>
              <a:rPr lang="es-MX" dirty="0" smtClean="0"/>
              <a:t>sobre </a:t>
            </a:r>
            <a:r>
              <a:rPr lang="es-MX" dirty="0"/>
              <a:t>el ejercicio de autoevaluación integral para la mejora continua.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omendaciones de Salud | Colegio San Juan Bosco | Salesianas | Salamanca">
            <a:extLst>
              <a:ext uri="{FF2B5EF4-FFF2-40B4-BE49-F238E27FC236}">
                <a16:creationId xmlns:a16="http://schemas.microsoft.com/office/drawing/2014/main" id="{CD6B28D2-C14A-A968-8E0A-6E78BC43F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3" t="11200" r="3339" b="11660"/>
          <a:stretch/>
        </p:blipFill>
        <p:spPr bwMode="auto">
          <a:xfrm>
            <a:off x="5158027" y="1689709"/>
            <a:ext cx="5793752" cy="2398816"/>
          </a:xfrm>
          <a:prstGeom prst="rect">
            <a:avLst/>
          </a:prstGeom>
          <a:solidFill>
            <a:srgbClr val="FFFFFF"/>
          </a:solidFill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6" y="2756676"/>
            <a:ext cx="3426373" cy="34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123FDB-8213-A7B5-5E39-BD667FA27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623" y="1863094"/>
            <a:ext cx="7951881" cy="3606086"/>
          </a:xfrm>
          <a:prstGeom prst="rect">
            <a:avLst/>
          </a:prstGeom>
        </p:spPr>
      </p:pic>
      <p:sp>
        <p:nvSpPr>
          <p:cNvPr id="8" name="Título 12">
            <a:extLst>
              <a:ext uri="{FF2B5EF4-FFF2-40B4-BE49-F238E27FC236}">
                <a16:creationId xmlns:a16="http://schemas.microsoft.com/office/drawing/2014/main" id="{72FE01E5-F64C-7252-DA1B-462B996F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267" y="340129"/>
            <a:ext cx="5420591" cy="727930"/>
          </a:xfrm>
        </p:spPr>
        <p:txBody>
          <a:bodyPr rtlCol="0">
            <a:normAutofit/>
          </a:bodyPr>
          <a:lstStyle/>
          <a:p>
            <a:pPr rtl="0"/>
            <a:r>
              <a:rPr lang="es-MX" b="1" noProof="1"/>
              <a:t>ACCIONES A IMPLEMENTAR </a:t>
            </a: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s-MX" noProof="1" smtClean="0"/>
              <a:t>ACCIONES </a:t>
            </a:r>
            <a:r>
              <a:rPr lang="es-MX" noProof="1"/>
              <a:t>A IMPLEMENTAR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MX" sz="2200" noProof="1" smtClean="0"/>
              <a:t>Dirección General de Planeación y Calidad</a:t>
            </a:r>
            <a:endParaRPr lang="es-MX" sz="2200" noProof="1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63161" y="2424112"/>
            <a:ext cx="4975183" cy="3748088"/>
          </a:xfrm>
        </p:spPr>
        <p:txBody>
          <a:bodyPr rtlCol="0">
            <a:normAutofit fontScale="62500" lnSpcReduction="20000"/>
          </a:bodyPr>
          <a:lstStyle/>
          <a:p>
            <a:pPr algn="just" rtl="0"/>
            <a:r>
              <a:rPr lang="es-MX" noProof="1" smtClean="0"/>
              <a:t>Mantener y mejorar el acercamiento de todos los que integran la comunidad IC, sobre el conocimiento del SGOE. </a:t>
            </a:r>
          </a:p>
          <a:p>
            <a:pPr algn="just" rtl="0"/>
            <a:r>
              <a:rPr lang="es-MX" noProof="1" smtClean="0"/>
              <a:t>Promover el ejercicio cercano, continuo y cotidiano (difusión de cambios, capacitación, inducción a personal nuevo, entre otros)</a:t>
            </a:r>
          </a:p>
          <a:p>
            <a:pPr algn="just" rtl="0"/>
            <a:r>
              <a:rPr lang="es-MX" noProof="1" smtClean="0"/>
              <a:t>Mecanismos de mejora continua con enfoque holístico.</a:t>
            </a:r>
          </a:p>
          <a:p>
            <a:pPr algn="just" rtl="0"/>
            <a:r>
              <a:rPr lang="es-MX" noProof="1" smtClean="0"/>
              <a:t>Analizar el concepto de excelencia institucional en apego al descrito por SEAES.</a:t>
            </a:r>
          </a:p>
          <a:p>
            <a:pPr algn="just" rtl="0"/>
            <a:r>
              <a:rPr lang="es-MX" noProof="1" smtClean="0"/>
              <a:t>Análisis claro de datos estadísticos para la toma de decisiones.</a:t>
            </a:r>
          </a:p>
          <a:p>
            <a:pPr algn="just" rtl="0"/>
            <a:r>
              <a:rPr lang="es-MX" noProof="1" smtClean="0"/>
              <a:t>Actualizar en el SGOE a efecto de incluir los criterios de SEAES.</a:t>
            </a:r>
          </a:p>
          <a:p>
            <a:pPr algn="just" rtl="0"/>
            <a:r>
              <a:rPr lang="es-MX" noProof="1" smtClean="0"/>
              <a:t>Promover la evaluación de personal directivo y administrativo, a efectos de establecer un programas de actualización y certificaciones.</a:t>
            </a:r>
          </a:p>
          <a:p>
            <a:pPr rtl="0"/>
            <a:endParaRPr lang="es-MX" noProof="1" smtClean="0"/>
          </a:p>
          <a:p>
            <a:pPr rtl="0"/>
            <a:endParaRPr lang="es-MX" noProof="1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MX" sz="2200" noProof="1" smtClean="0"/>
              <a:t>Dirección General de Posgrado e Investigación</a:t>
            </a:r>
            <a:endParaRPr lang="es-MX" sz="2200" noProof="1"/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algn="just" rtl="0"/>
            <a:r>
              <a:rPr lang="es-MX" noProof="1" smtClean="0"/>
              <a:t>Vincular el programa de investigación con el diseño y rediseño de los PyPE.</a:t>
            </a:r>
          </a:p>
          <a:p>
            <a:pPr lvl="1" algn="just"/>
            <a:r>
              <a:rPr lang="es-MX" noProof="1" smtClean="0"/>
              <a:t>Líneas de investigación</a:t>
            </a:r>
            <a:endParaRPr lang="es-MX" noProof="1"/>
          </a:p>
          <a:p>
            <a:pPr lvl="1" algn="just"/>
            <a:r>
              <a:rPr lang="es-MX" noProof="1" smtClean="0"/>
              <a:t>Formación de docentes investigadores</a:t>
            </a:r>
          </a:p>
          <a:p>
            <a:pPr lvl="1" algn="just"/>
            <a:r>
              <a:rPr lang="es-MX" noProof="1" smtClean="0"/>
              <a:t>Impacto de las investigaciones y publicaciones de los docentes en el análisis crítico y profundo de los PE.</a:t>
            </a:r>
          </a:p>
          <a:p>
            <a:pPr lvl="1" algn="just"/>
            <a:r>
              <a:rPr lang="es-MX" noProof="1" smtClean="0"/>
              <a:t>Difusión de las investigaciones al interior de la institución.</a:t>
            </a:r>
          </a:p>
          <a:p>
            <a:pPr lvl="1" algn="just"/>
            <a:r>
              <a:rPr lang="es-MX" noProof="1" smtClean="0"/>
              <a:t>Mecanismos para la investigación multidisciplinaria e interdisciplinaria.</a:t>
            </a: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s-MX" noProof="1" smtClean="0"/>
              <a:t>ACCIONES </a:t>
            </a:r>
            <a:r>
              <a:rPr lang="es-MX" noProof="1"/>
              <a:t>A IMPLEMENTAR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MX" sz="2200" noProof="1" smtClean="0"/>
              <a:t>Secretaria General/ Direcciones de Escuelas</a:t>
            </a:r>
            <a:endParaRPr lang="es-MX" sz="2200" noProof="1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algn="just" rtl="0"/>
            <a:r>
              <a:rPr lang="es-MX" noProof="1" smtClean="0"/>
              <a:t>Fortalecer en las academias el análisis de la </a:t>
            </a:r>
            <a:r>
              <a:rPr lang="es-MX" noProof="1" smtClean="0"/>
              <a:t>pertinencia </a:t>
            </a:r>
            <a:r>
              <a:rPr lang="es-MX" noProof="1" smtClean="0"/>
              <a:t>de los Planes y Programas de Estudio (PyPE)</a:t>
            </a:r>
          </a:p>
          <a:p>
            <a:pPr algn="just" rtl="0"/>
            <a:r>
              <a:rPr lang="es-MX" noProof="1" smtClean="0"/>
              <a:t>Incluir en el proceso de actualización de PyPE los criterios de SEAES.</a:t>
            </a:r>
          </a:p>
          <a:p>
            <a:pPr algn="just"/>
            <a:r>
              <a:rPr lang="es-MX" noProof="1"/>
              <a:t>Promover la evaluación </a:t>
            </a:r>
            <a:r>
              <a:rPr lang="es-MX" noProof="1" smtClean="0"/>
              <a:t>cualitativa, a lo </a:t>
            </a:r>
            <a:r>
              <a:rPr lang="es-MX" noProof="1"/>
              <a:t>largo del proceso de enseñanza y </a:t>
            </a:r>
            <a:r>
              <a:rPr lang="es-MX" noProof="1" smtClean="0"/>
              <a:t>aprendizaje.</a:t>
            </a:r>
          </a:p>
          <a:p>
            <a:pPr algn="just"/>
            <a:r>
              <a:rPr lang="es-MX" noProof="1" smtClean="0"/>
              <a:t>Identificar buenas prácticas, replicarlas con la comunidad institucional.</a:t>
            </a:r>
          </a:p>
          <a:p>
            <a:pPr algn="just"/>
            <a:r>
              <a:rPr lang="es-MX" noProof="1" smtClean="0"/>
              <a:t>Analizar el concepto de excelencia de acuerdo al criterio de SEAES en los PE.</a:t>
            </a:r>
            <a:endParaRPr lang="es-MX" noProof="1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r>
              <a:rPr lang="es-MX" sz="2200" noProof="1" smtClean="0"/>
              <a:t>Rectoría/ Dirección de Unidad de Género</a:t>
            </a:r>
            <a:endParaRPr lang="es-MX" sz="2200" noProof="1"/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es-MX" noProof="1" smtClean="0"/>
              <a:t>Fomentar en los PE el integrar criterios SEAES y de los referentes a derechos humanos, respeto a la identidad, cultura de paz, responsabilidad social y justicia.</a:t>
            </a:r>
          </a:p>
          <a:p>
            <a:pPr rtl="0"/>
            <a:r>
              <a:rPr lang="es-MX" noProof="1" smtClean="0"/>
              <a:t>Detectar si las acciones de inclusión es aplicable a los estudiantes con capacidades diferentes.</a:t>
            </a:r>
          </a:p>
          <a:p>
            <a:pPr rtl="0"/>
            <a:endParaRPr lang="es-MX" noProof="1" smtClean="0"/>
          </a:p>
        </p:txBody>
      </p:sp>
    </p:spTree>
    <p:extLst>
      <p:ext uri="{BB962C8B-B14F-4D97-AF65-F5344CB8AC3E}">
        <p14:creationId xmlns:p14="http://schemas.microsoft.com/office/powerpoint/2010/main" val="8656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bliografía académica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50_TF03431380_Win32" id="{25D8E5E3-A197-40B2-8D5B-B30D0848B9D4}" vid="{54CAC112-9EB1-4E74-AFB6-F42078AAC5F7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rayas finas y cintas (panorámica)</Template>
  <TotalTime>794</TotalTime>
  <Words>713</Words>
  <Application>Microsoft Office PowerPoint</Application>
  <PresentationFormat>Panorámica</PresentationFormat>
  <Paragraphs>91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ADLaM Display</vt:lpstr>
      <vt:lpstr>Aptos SemiBold</vt:lpstr>
      <vt:lpstr>Arial</vt:lpstr>
      <vt:lpstr>Brush Script MT</vt:lpstr>
      <vt:lpstr>Euphemia</vt:lpstr>
      <vt:lpstr>Plantagenet Cherokee</vt:lpstr>
      <vt:lpstr>Wingdings</vt:lpstr>
      <vt:lpstr>Bibliografía académica 16 x 9</vt:lpstr>
      <vt:lpstr>RETROALIMENTACIÓN </vt:lpstr>
      <vt:lpstr>AUTOEVALUACION IC </vt:lpstr>
      <vt:lpstr>AMBITOS Y CRITERIOS  DE EVALUACIÓN Y MEJORA CONTINUA</vt:lpstr>
      <vt:lpstr>ENTREGABLES </vt:lpstr>
      <vt:lpstr>RETROALIMENTACIÓN DE LA COORDINACION DEL SEAES</vt:lpstr>
      <vt:lpstr>Presentación de PowerPoint</vt:lpstr>
      <vt:lpstr>ACCIONES A IMPLEMENTAR </vt:lpstr>
      <vt:lpstr>ACCIONES A IMPLEMENTAR </vt:lpstr>
      <vt:lpstr>ACCIONES A IMPLEMENTAR </vt:lpstr>
      <vt:lpstr>ACCIONES A IMPLEMENTAR </vt:lpstr>
      <vt:lpstr>ACCIONES A IMPLEMENTAR/GENERALES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</dc:title>
  <dc:creator>Maribel Bautista Alvarez</dc:creator>
  <cp:lastModifiedBy>Pln</cp:lastModifiedBy>
  <cp:revision>28</cp:revision>
  <dcterms:created xsi:type="dcterms:W3CDTF">2024-04-19T17:04:33Z</dcterms:created>
  <dcterms:modified xsi:type="dcterms:W3CDTF">2024-05-03T17:42:16Z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